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62" r:id="rId3"/>
    <p:sldId id="268" r:id="rId4"/>
    <p:sldId id="264" r:id="rId5"/>
    <p:sldId id="269" r:id="rId6"/>
    <p:sldId id="276" r:id="rId7"/>
    <p:sldId id="263" r:id="rId8"/>
    <p:sldId id="270" r:id="rId9"/>
    <p:sldId id="265" r:id="rId10"/>
    <p:sldId id="275" r:id="rId11"/>
    <p:sldId id="257" r:id="rId12"/>
    <p:sldId id="273" r:id="rId13"/>
    <p:sldId id="274" r:id="rId14"/>
    <p:sldId id="261" r:id="rId15"/>
    <p:sldId id="271"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14" y="330"/>
      </p:cViewPr>
      <p:guideLst/>
    </p:cSldViewPr>
  </p:slideViewPr>
  <p:notesTextViewPr>
    <p:cViewPr>
      <p:scale>
        <a:sx n="1" d="1"/>
        <a:sy n="1" d="1"/>
      </p:scale>
      <p:origin x="0" y="0"/>
    </p:cViewPr>
  </p:notesTextViewPr>
  <p:sorterViewPr>
    <p:cViewPr>
      <p:scale>
        <a:sx n="100" d="100"/>
        <a:sy n="100"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7B531-D6B5-43B5-9C7A-BAD2F79D7339}" type="datetimeFigureOut">
              <a:rPr lang="el-GR" smtClean="0"/>
              <a:t>1/11/2022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F16A3-A34C-4964-BFD2-F154988936E3}" type="slidenum">
              <a:rPr lang="el-GR" smtClean="0"/>
              <a:t>‹#›</a:t>
            </a:fld>
            <a:endParaRPr lang="el-GR"/>
          </a:p>
        </p:txBody>
      </p:sp>
    </p:spTree>
    <p:extLst>
      <p:ext uri="{BB962C8B-B14F-4D97-AF65-F5344CB8AC3E}">
        <p14:creationId xmlns:p14="http://schemas.microsoft.com/office/powerpoint/2010/main" val="46894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a:t>
            </a:fld>
            <a:endParaRPr lang="en-GB"/>
          </a:p>
        </p:txBody>
      </p:sp>
    </p:spTree>
    <p:extLst>
      <p:ext uri="{BB962C8B-B14F-4D97-AF65-F5344CB8AC3E}">
        <p14:creationId xmlns:p14="http://schemas.microsoft.com/office/powerpoint/2010/main" val="343199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10</a:t>
            </a:fld>
            <a:endParaRPr lang="en-GB"/>
          </a:p>
        </p:txBody>
      </p:sp>
    </p:spTree>
    <p:extLst>
      <p:ext uri="{BB962C8B-B14F-4D97-AF65-F5344CB8AC3E}">
        <p14:creationId xmlns:p14="http://schemas.microsoft.com/office/powerpoint/2010/main" val="205038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11</a:t>
            </a:fld>
            <a:endParaRPr lang="en-GB"/>
          </a:p>
        </p:txBody>
      </p:sp>
    </p:spTree>
    <p:extLst>
      <p:ext uri="{BB962C8B-B14F-4D97-AF65-F5344CB8AC3E}">
        <p14:creationId xmlns:p14="http://schemas.microsoft.com/office/powerpoint/2010/main" val="189255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12</a:t>
            </a:fld>
            <a:endParaRPr lang="en-GB"/>
          </a:p>
        </p:txBody>
      </p:sp>
    </p:spTree>
    <p:extLst>
      <p:ext uri="{BB962C8B-B14F-4D97-AF65-F5344CB8AC3E}">
        <p14:creationId xmlns:p14="http://schemas.microsoft.com/office/powerpoint/2010/main" val="20912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13</a:t>
            </a:fld>
            <a:endParaRPr lang="en-GB"/>
          </a:p>
        </p:txBody>
      </p:sp>
    </p:spTree>
    <p:extLst>
      <p:ext uri="{BB962C8B-B14F-4D97-AF65-F5344CB8AC3E}">
        <p14:creationId xmlns:p14="http://schemas.microsoft.com/office/powerpoint/2010/main" val="175327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14</a:t>
            </a:fld>
            <a:endParaRPr lang="en-GB"/>
          </a:p>
        </p:txBody>
      </p:sp>
    </p:spTree>
    <p:extLst>
      <p:ext uri="{BB962C8B-B14F-4D97-AF65-F5344CB8AC3E}">
        <p14:creationId xmlns:p14="http://schemas.microsoft.com/office/powerpoint/2010/main" val="94117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15</a:t>
            </a:fld>
            <a:endParaRPr lang="en-GB"/>
          </a:p>
        </p:txBody>
      </p:sp>
    </p:spTree>
    <p:extLst>
      <p:ext uri="{BB962C8B-B14F-4D97-AF65-F5344CB8AC3E}">
        <p14:creationId xmlns:p14="http://schemas.microsoft.com/office/powerpoint/2010/main" val="275353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2</a:t>
            </a:fld>
            <a:endParaRPr lang="en-GB"/>
          </a:p>
        </p:txBody>
      </p:sp>
    </p:spTree>
    <p:extLst>
      <p:ext uri="{BB962C8B-B14F-4D97-AF65-F5344CB8AC3E}">
        <p14:creationId xmlns:p14="http://schemas.microsoft.com/office/powerpoint/2010/main" val="15761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3</a:t>
            </a:fld>
            <a:endParaRPr lang="en-GB"/>
          </a:p>
        </p:txBody>
      </p:sp>
    </p:spTree>
    <p:extLst>
      <p:ext uri="{BB962C8B-B14F-4D97-AF65-F5344CB8AC3E}">
        <p14:creationId xmlns:p14="http://schemas.microsoft.com/office/powerpoint/2010/main" val="269338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4</a:t>
            </a:fld>
            <a:endParaRPr lang="en-GB"/>
          </a:p>
        </p:txBody>
      </p:sp>
    </p:spTree>
    <p:extLst>
      <p:ext uri="{BB962C8B-B14F-4D97-AF65-F5344CB8AC3E}">
        <p14:creationId xmlns:p14="http://schemas.microsoft.com/office/powerpoint/2010/main" val="326538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5</a:t>
            </a:fld>
            <a:endParaRPr lang="en-GB"/>
          </a:p>
        </p:txBody>
      </p:sp>
    </p:spTree>
    <p:extLst>
      <p:ext uri="{BB962C8B-B14F-4D97-AF65-F5344CB8AC3E}">
        <p14:creationId xmlns:p14="http://schemas.microsoft.com/office/powerpoint/2010/main" val="135510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6</a:t>
            </a:fld>
            <a:endParaRPr lang="en-GB"/>
          </a:p>
        </p:txBody>
      </p:sp>
    </p:spTree>
    <p:extLst>
      <p:ext uri="{BB962C8B-B14F-4D97-AF65-F5344CB8AC3E}">
        <p14:creationId xmlns:p14="http://schemas.microsoft.com/office/powerpoint/2010/main" val="14892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7</a:t>
            </a:fld>
            <a:endParaRPr lang="en-GB"/>
          </a:p>
        </p:txBody>
      </p:sp>
    </p:spTree>
    <p:extLst>
      <p:ext uri="{BB962C8B-B14F-4D97-AF65-F5344CB8AC3E}">
        <p14:creationId xmlns:p14="http://schemas.microsoft.com/office/powerpoint/2010/main" val="130700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8</a:t>
            </a:fld>
            <a:endParaRPr lang="en-GB"/>
          </a:p>
        </p:txBody>
      </p:sp>
    </p:spTree>
    <p:extLst>
      <p:ext uri="{BB962C8B-B14F-4D97-AF65-F5344CB8AC3E}">
        <p14:creationId xmlns:p14="http://schemas.microsoft.com/office/powerpoint/2010/main" val="166349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9</a:t>
            </a:fld>
            <a:endParaRPr lang="en-GB"/>
          </a:p>
        </p:txBody>
      </p:sp>
    </p:spTree>
    <p:extLst>
      <p:ext uri="{BB962C8B-B14F-4D97-AF65-F5344CB8AC3E}">
        <p14:creationId xmlns:p14="http://schemas.microsoft.com/office/powerpoint/2010/main" val="83090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61896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354082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5038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7728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91127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20355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681E0A0-24FC-4EDC-A620-98F4C9A604E1}" type="datetimeFigureOut">
              <a:rPr lang="el-GR" smtClean="0"/>
              <a:t>1/11/2022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6115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681E0A0-24FC-4EDC-A620-98F4C9A604E1}" type="datetimeFigureOut">
              <a:rPr lang="el-GR" smtClean="0"/>
              <a:t>1/11/2022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1140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681E0A0-24FC-4EDC-A620-98F4C9A604E1}" type="datetimeFigureOut">
              <a:rPr lang="el-GR" smtClean="0"/>
              <a:t>1/11/2022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33703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373405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7807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E0A0-24FC-4EDC-A620-98F4C9A604E1}" type="datetimeFigureOut">
              <a:rPr lang="el-GR" smtClean="0"/>
              <a:t>1/11/2022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F84BD-DDAA-4564-83B0-D0B3A36F17C1}" type="slidenum">
              <a:rPr lang="el-GR" smtClean="0"/>
              <a:t>‹#›</a:t>
            </a:fld>
            <a:endParaRPr lang="el-GR"/>
          </a:p>
        </p:txBody>
      </p:sp>
    </p:spTree>
    <p:extLst>
      <p:ext uri="{BB962C8B-B14F-4D97-AF65-F5344CB8AC3E}">
        <p14:creationId xmlns:p14="http://schemas.microsoft.com/office/powerpoint/2010/main" val="2421360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The Global Challenge of Ageism</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9903" y="2110629"/>
            <a:ext cx="5072859" cy="2840801"/>
          </a:xfrm>
          <a:prstGeom prst="rect">
            <a:avLst/>
          </a:prstGeom>
        </p:spPr>
      </p:pic>
      <p:sp>
        <p:nvSpPr>
          <p:cNvPr id="2" name="Ορθογώνιο 1"/>
          <p:cNvSpPr/>
          <p:nvPr/>
        </p:nvSpPr>
        <p:spPr>
          <a:xfrm>
            <a:off x="730966" y="630906"/>
            <a:ext cx="7451976" cy="461665"/>
          </a:xfrm>
          <a:prstGeom prst="rect">
            <a:avLst/>
          </a:prstGeom>
        </p:spPr>
        <p:txBody>
          <a:bodyPr wrap="none">
            <a:spAutoFit/>
          </a:bodyPr>
          <a:lstStyle/>
          <a:p>
            <a:r>
              <a:rPr lang="en-US" sz="2400" dirty="0">
                <a:latin typeface="Calibri" panose="020F0502020204030204" pitchFamily="34" charset="0"/>
                <a:ea typeface="Times New Roman" panose="02020603050405020304" pitchFamily="18" charset="0"/>
              </a:rPr>
              <a:t>The </a:t>
            </a:r>
            <a:r>
              <a:rPr lang="en-US" sz="2400" b="1" dirty="0">
                <a:latin typeface="Calibri" panose="020F0502020204030204" pitchFamily="34" charset="0"/>
                <a:ea typeface="Times New Roman" panose="02020603050405020304" pitchFamily="18" charset="0"/>
              </a:rPr>
              <a:t>environments</a:t>
            </a:r>
            <a:r>
              <a:rPr lang="en-US" sz="2400" dirty="0">
                <a:latin typeface="Calibri" panose="020F0502020204030204" pitchFamily="34" charset="0"/>
                <a:ea typeface="Times New Roman" panose="02020603050405020304" pitchFamily="18" charset="0"/>
              </a:rPr>
              <a:t> we grow up in </a:t>
            </a:r>
            <a:r>
              <a:rPr lang="en-US" sz="2400" b="1" dirty="0">
                <a:latin typeface="Calibri" panose="020F0502020204030204" pitchFamily="34" charset="0"/>
                <a:ea typeface="Times New Roman" panose="02020603050405020304" pitchFamily="18" charset="0"/>
              </a:rPr>
              <a:t>impact</a:t>
            </a:r>
            <a:r>
              <a:rPr lang="en-US" sz="2400" dirty="0">
                <a:latin typeface="Calibri" panose="020F0502020204030204" pitchFamily="34" charset="0"/>
                <a:ea typeface="Times New Roman" panose="02020603050405020304" pitchFamily="18" charset="0"/>
              </a:rPr>
              <a:t> on our </a:t>
            </a:r>
            <a:r>
              <a:rPr lang="en-US" sz="2400" b="1" dirty="0">
                <a:latin typeface="Calibri" panose="020F0502020204030204" pitchFamily="34" charset="0"/>
                <a:ea typeface="Times New Roman" panose="02020603050405020304" pitchFamily="18" charset="0"/>
              </a:rPr>
              <a:t>attitudes</a:t>
            </a:r>
            <a:r>
              <a:rPr lang="en-US" sz="2400" dirty="0">
                <a:latin typeface="Calibri" panose="020F0502020204030204" pitchFamily="34" charset="0"/>
                <a:ea typeface="Times New Roman" panose="02020603050405020304" pitchFamily="18" charset="0"/>
              </a:rPr>
              <a:t> </a:t>
            </a:r>
            <a:endParaRPr lang="el-GR" sz="2400" dirty="0"/>
          </a:p>
        </p:txBody>
      </p:sp>
      <p:sp>
        <p:nvSpPr>
          <p:cNvPr id="3" name="Ορθογώνιο 2"/>
          <p:cNvSpPr/>
          <p:nvPr/>
        </p:nvSpPr>
        <p:spPr>
          <a:xfrm>
            <a:off x="1867033" y="1252082"/>
            <a:ext cx="9557691" cy="461665"/>
          </a:xfrm>
          <a:prstGeom prst="rect">
            <a:avLst/>
          </a:prstGeom>
        </p:spPr>
        <p:txBody>
          <a:bodyPr wrap="square">
            <a:spAutoFit/>
          </a:bodyPr>
          <a:lstStyle/>
          <a:p>
            <a:r>
              <a:rPr lang="en-US" sz="2400" dirty="0" smtClean="0">
                <a:latin typeface="Calibri" panose="020F0502020204030204" pitchFamily="34" charset="0"/>
                <a:ea typeface="Times New Roman" panose="02020603050405020304" pitchFamily="18" charset="0"/>
              </a:rPr>
              <a:t>Age </a:t>
            </a:r>
            <a:r>
              <a:rPr lang="en-US" sz="2400" b="1" dirty="0">
                <a:latin typeface="Calibri" panose="020F0502020204030204" pitchFamily="34" charset="0"/>
                <a:ea typeface="Times New Roman" panose="02020603050405020304" pitchFamily="18" charset="0"/>
              </a:rPr>
              <a:t>determines who can receive</a:t>
            </a:r>
            <a:r>
              <a:rPr lang="en-US" sz="2400" dirty="0">
                <a:latin typeface="Calibri" panose="020F0502020204030204" pitchFamily="34" charset="0"/>
                <a:ea typeface="Times New Roman" panose="02020603050405020304" pitchFamily="18" charset="0"/>
              </a:rPr>
              <a:t> certain </a:t>
            </a:r>
            <a:r>
              <a:rPr lang="en-US" sz="2400" b="1" dirty="0">
                <a:latin typeface="Calibri" panose="020F0502020204030204" pitchFamily="34" charset="0"/>
                <a:ea typeface="Times New Roman" panose="02020603050405020304" pitchFamily="18" charset="0"/>
              </a:rPr>
              <a:t>medical </a:t>
            </a:r>
            <a:r>
              <a:rPr lang="en-US" sz="2400" dirty="0">
                <a:latin typeface="Calibri" panose="020F0502020204030204" pitchFamily="34" charset="0"/>
                <a:ea typeface="Times New Roman" panose="02020603050405020304" pitchFamily="18" charset="0"/>
              </a:rPr>
              <a:t>procedures or treatments</a:t>
            </a:r>
            <a:endParaRPr lang="el-GR" sz="2400" dirty="0"/>
          </a:p>
        </p:txBody>
      </p:sp>
      <p:sp>
        <p:nvSpPr>
          <p:cNvPr id="6" name="Ορθογώνιο 5"/>
          <p:cNvSpPr/>
          <p:nvPr/>
        </p:nvSpPr>
        <p:spPr>
          <a:xfrm>
            <a:off x="839077" y="2441965"/>
            <a:ext cx="2475623" cy="1938992"/>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Older adults are the only stigmatized group of which </a:t>
            </a:r>
            <a:r>
              <a:rPr lang="en-US" sz="2400" b="1" dirty="0">
                <a:latin typeface="Calibri" panose="020F0502020204030204" pitchFamily="34" charset="0"/>
                <a:ea typeface="Times New Roman" panose="02020603050405020304" pitchFamily="18" charset="0"/>
              </a:rPr>
              <a:t>we all become a part</a:t>
            </a:r>
            <a:endParaRPr lang="el-GR" sz="2400" dirty="0"/>
          </a:p>
        </p:txBody>
      </p:sp>
      <p:sp>
        <p:nvSpPr>
          <p:cNvPr id="7" name="Ορθογώνιο 6"/>
          <p:cNvSpPr/>
          <p:nvPr/>
        </p:nvSpPr>
        <p:spPr>
          <a:xfrm>
            <a:off x="8838781" y="2441965"/>
            <a:ext cx="2118272" cy="1200329"/>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rPr>
              <a:t>We all love our </a:t>
            </a:r>
            <a:endParaRPr lang="en-US" sz="2400" dirty="0" smtClean="0">
              <a:latin typeface="Calibri" panose="020F0502020204030204" pitchFamily="34" charset="0"/>
              <a:ea typeface="Calibri" panose="020F0502020204030204" pitchFamily="34" charset="0"/>
            </a:endParaRPr>
          </a:p>
          <a:p>
            <a:r>
              <a:rPr lang="en-US" sz="2400" dirty="0" smtClean="0">
                <a:latin typeface="Calibri" panose="020F0502020204030204" pitchFamily="34" charset="0"/>
                <a:ea typeface="Calibri" panose="020F0502020204030204" pitchFamily="34" charset="0"/>
              </a:rPr>
              <a:t>grandparents</a:t>
            </a:r>
            <a:r>
              <a:rPr lang="en-US" sz="2400" dirty="0">
                <a:latin typeface="Calibri" panose="020F0502020204030204" pitchFamily="34" charset="0"/>
                <a:ea typeface="Calibri" panose="020F0502020204030204" pitchFamily="34" charset="0"/>
              </a:rPr>
              <a:t>, </a:t>
            </a:r>
            <a:endParaRPr lang="en-US" sz="2400" dirty="0" smtClean="0">
              <a:latin typeface="Calibri" panose="020F0502020204030204" pitchFamily="34" charset="0"/>
              <a:ea typeface="Calibri" panose="020F0502020204030204" pitchFamily="34" charset="0"/>
            </a:endParaRPr>
          </a:p>
          <a:p>
            <a:r>
              <a:rPr lang="en-US" sz="2400" b="1" dirty="0" smtClean="0">
                <a:latin typeface="Calibri" panose="020F0502020204030204" pitchFamily="34" charset="0"/>
                <a:ea typeface="Calibri" panose="020F0502020204030204" pitchFamily="34" charset="0"/>
              </a:rPr>
              <a:t>don’t </a:t>
            </a:r>
            <a:r>
              <a:rPr lang="en-US" sz="2400" b="1" dirty="0">
                <a:latin typeface="Calibri" panose="020F0502020204030204" pitchFamily="34" charset="0"/>
                <a:ea typeface="Calibri" panose="020F0502020204030204" pitchFamily="34" charset="0"/>
              </a:rPr>
              <a:t>we? </a:t>
            </a:r>
            <a:endParaRPr lang="el-GR" sz="2400" b="1" dirty="0"/>
          </a:p>
        </p:txBody>
      </p:sp>
    </p:spTree>
    <p:extLst>
      <p:ext uri="{BB962C8B-B14F-4D97-AF65-F5344CB8AC3E}">
        <p14:creationId xmlns:p14="http://schemas.microsoft.com/office/powerpoint/2010/main" val="41401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18" name="Εικόνα 17"/>
          <p:cNvPicPr>
            <a:picLocks noChangeAspect="1"/>
          </p:cNvPicPr>
          <p:nvPr/>
        </p:nvPicPr>
        <p:blipFill>
          <a:blip r:embed="rId4"/>
          <a:stretch>
            <a:fillRect/>
          </a:stretch>
        </p:blipFill>
        <p:spPr>
          <a:xfrm>
            <a:off x="-182401" y="-1309550"/>
            <a:ext cx="7615825" cy="5711870"/>
          </a:xfrm>
          <a:prstGeom prst="rect">
            <a:avLst/>
          </a:prstGeom>
        </p:spPr>
      </p:pic>
      <p:sp>
        <p:nvSpPr>
          <p:cNvPr id="11" name="Ορθογώνιο 10"/>
          <p:cNvSpPr/>
          <p:nvPr/>
        </p:nvSpPr>
        <p:spPr>
          <a:xfrm>
            <a:off x="8762061" y="5657992"/>
            <a:ext cx="1747384" cy="215444"/>
          </a:xfrm>
          <a:prstGeom prst="rect">
            <a:avLst/>
          </a:prstGeom>
        </p:spPr>
        <p:txBody>
          <a:bodyPr wrap="square">
            <a:spAutoFit/>
          </a:bodyPr>
          <a:lstStyle/>
          <a:p>
            <a:r>
              <a:rPr lang="en-US" sz="800" dirty="0" smtClean="0"/>
              <a:t>Image </a:t>
            </a:r>
            <a:r>
              <a:rPr lang="en-US" sz="800" dirty="0"/>
              <a:t>by </a:t>
            </a:r>
            <a:r>
              <a:rPr lang="en-US" sz="800" dirty="0" err="1"/>
              <a:t>Drazen</a:t>
            </a:r>
            <a:r>
              <a:rPr lang="en-US" sz="800" dirty="0"/>
              <a:t> </a:t>
            </a:r>
            <a:r>
              <a:rPr lang="en-US" sz="800" dirty="0" err="1"/>
              <a:t>Zigic</a:t>
            </a:r>
            <a:r>
              <a:rPr lang="en-US" sz="800" dirty="0"/>
              <a:t>&lt;/a&gt; on Freepik</a:t>
            </a:r>
            <a:endParaRPr lang="el-GR" sz="800" dirty="0"/>
          </a:p>
        </p:txBody>
      </p:sp>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sp>
        <p:nvSpPr>
          <p:cNvPr id="8" name="Ορθογώνιο 7"/>
          <p:cNvSpPr/>
          <p:nvPr/>
        </p:nvSpPr>
        <p:spPr>
          <a:xfrm>
            <a:off x="7926558" y="527041"/>
            <a:ext cx="2546466" cy="3785652"/>
          </a:xfrm>
          <a:prstGeom prst="rect">
            <a:avLst/>
          </a:prstGeom>
        </p:spPr>
        <p:txBody>
          <a:bodyPr wrap="none">
            <a:spAutoFit/>
          </a:bodyPr>
          <a:lstStyle/>
          <a:p>
            <a:pPr fontAlgn="base"/>
            <a:r>
              <a:rPr lang="en-US" sz="4000" dirty="0" smtClean="0">
                <a:solidFill>
                  <a:schemeClr val="accent1">
                    <a:lumMod val="75000"/>
                  </a:schemeClr>
                </a:solidFill>
              </a:rPr>
              <a:t>Earthquake</a:t>
            </a:r>
          </a:p>
          <a:p>
            <a:pPr fontAlgn="base"/>
            <a:r>
              <a:rPr lang="en-US" sz="4000" dirty="0" smtClean="0">
                <a:solidFill>
                  <a:schemeClr val="accent1">
                    <a:lumMod val="75000"/>
                  </a:schemeClr>
                </a:solidFill>
              </a:rPr>
              <a:t>War</a:t>
            </a:r>
          </a:p>
          <a:p>
            <a:pPr fontAlgn="base"/>
            <a:r>
              <a:rPr lang="en-US" sz="4000" dirty="0" smtClean="0">
                <a:solidFill>
                  <a:schemeClr val="accent1">
                    <a:lumMod val="75000"/>
                  </a:schemeClr>
                </a:solidFill>
              </a:rPr>
              <a:t>Disaster</a:t>
            </a:r>
          </a:p>
          <a:p>
            <a:pPr fontAlgn="base"/>
            <a:r>
              <a:rPr lang="en-US" sz="4000" dirty="0" smtClean="0">
                <a:solidFill>
                  <a:schemeClr val="accent1">
                    <a:lumMod val="75000"/>
                  </a:schemeClr>
                </a:solidFill>
              </a:rPr>
              <a:t>Famine</a:t>
            </a:r>
          </a:p>
          <a:p>
            <a:pPr fontAlgn="base"/>
            <a:r>
              <a:rPr lang="en-US" sz="4000" dirty="0" smtClean="0">
                <a:solidFill>
                  <a:schemeClr val="accent1">
                    <a:lumMod val="75000"/>
                  </a:schemeClr>
                </a:solidFill>
              </a:rPr>
              <a:t>Drought</a:t>
            </a:r>
          </a:p>
          <a:p>
            <a:pPr fontAlgn="base"/>
            <a:r>
              <a:rPr lang="en-US" sz="4000" dirty="0" smtClean="0">
                <a:solidFill>
                  <a:schemeClr val="accent1">
                    <a:lumMod val="75000"/>
                  </a:schemeClr>
                </a:solidFill>
              </a:rPr>
              <a:t>Long </a:t>
            </a:r>
            <a:r>
              <a:rPr lang="en-US" sz="4000" dirty="0" err="1" smtClean="0">
                <a:solidFill>
                  <a:schemeClr val="accent1">
                    <a:lumMod val="75000"/>
                  </a:schemeClr>
                </a:solidFill>
              </a:rPr>
              <a:t>Covid</a:t>
            </a:r>
            <a:endParaRPr lang="en-US" sz="4000" dirty="0" smtClean="0">
              <a:solidFill>
                <a:schemeClr val="accent1">
                  <a:lumMod val="75000"/>
                </a:schemeClr>
              </a:solidFill>
            </a:endParaRPr>
          </a:p>
        </p:txBody>
      </p:sp>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3977" y="-13188"/>
            <a:ext cx="6668023" cy="4445349"/>
          </a:xfrm>
          <a:prstGeom prst="rect">
            <a:avLst/>
          </a:prstGeom>
        </p:spPr>
      </p:pic>
      <p:sp>
        <p:nvSpPr>
          <p:cNvPr id="10" name="Ορθογώνιο 9"/>
          <p:cNvSpPr/>
          <p:nvPr/>
        </p:nvSpPr>
        <p:spPr>
          <a:xfrm>
            <a:off x="973506" y="3921595"/>
            <a:ext cx="5462393" cy="1446550"/>
          </a:xfrm>
          <a:prstGeom prst="rect">
            <a:avLst/>
          </a:prstGeom>
        </p:spPr>
        <p:txBody>
          <a:bodyPr wrap="none">
            <a:spAutoFit/>
          </a:bodyPr>
          <a:lstStyle/>
          <a:p>
            <a:pPr fontAlgn="base"/>
            <a:r>
              <a:rPr lang="en-US" sz="8800" dirty="0" smtClean="0">
                <a:solidFill>
                  <a:schemeClr val="accent1">
                    <a:lumMod val="75000"/>
                  </a:schemeClr>
                </a:solidFill>
              </a:rPr>
              <a:t>importance</a:t>
            </a:r>
            <a:endParaRPr lang="el-GR" sz="8800" dirty="0">
              <a:solidFill>
                <a:schemeClr val="accent1">
                  <a:lumMod val="75000"/>
                </a:schemeClr>
              </a:solidFill>
            </a:endParaRPr>
          </a:p>
        </p:txBody>
      </p:sp>
    </p:spTree>
    <p:extLst>
      <p:ext uri="{BB962C8B-B14F-4D97-AF65-F5344CB8AC3E}">
        <p14:creationId xmlns:p14="http://schemas.microsoft.com/office/powerpoint/2010/main" val="172430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18" name="Εικόνα 17"/>
          <p:cNvPicPr>
            <a:picLocks noChangeAspect="1"/>
          </p:cNvPicPr>
          <p:nvPr/>
        </p:nvPicPr>
        <p:blipFill>
          <a:blip r:embed="rId4"/>
          <a:stretch>
            <a:fillRect/>
          </a:stretch>
        </p:blipFill>
        <p:spPr>
          <a:xfrm>
            <a:off x="-182401" y="-1309550"/>
            <a:ext cx="7615825" cy="5711870"/>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977" y="-31452"/>
            <a:ext cx="6668023" cy="4445349"/>
          </a:xfrm>
          <a:prstGeom prst="rect">
            <a:avLst/>
          </a:prstGeom>
        </p:spPr>
      </p:pic>
      <p:sp>
        <p:nvSpPr>
          <p:cNvPr id="11" name="Ορθογώνιο 10"/>
          <p:cNvSpPr/>
          <p:nvPr/>
        </p:nvSpPr>
        <p:spPr>
          <a:xfrm>
            <a:off x="8762061" y="5657992"/>
            <a:ext cx="1747384" cy="215444"/>
          </a:xfrm>
          <a:prstGeom prst="rect">
            <a:avLst/>
          </a:prstGeom>
        </p:spPr>
        <p:txBody>
          <a:bodyPr wrap="square">
            <a:spAutoFit/>
          </a:bodyPr>
          <a:lstStyle/>
          <a:p>
            <a:r>
              <a:rPr lang="en-US" sz="800" dirty="0" smtClean="0"/>
              <a:t>Image </a:t>
            </a:r>
            <a:r>
              <a:rPr lang="en-US" sz="800" dirty="0"/>
              <a:t>by </a:t>
            </a:r>
            <a:r>
              <a:rPr lang="en-US" sz="800" dirty="0" err="1"/>
              <a:t>Drazen</a:t>
            </a:r>
            <a:r>
              <a:rPr lang="en-US" sz="800" dirty="0"/>
              <a:t> </a:t>
            </a:r>
            <a:r>
              <a:rPr lang="en-US" sz="800" dirty="0" err="1"/>
              <a:t>Zigic</a:t>
            </a:r>
            <a:r>
              <a:rPr lang="en-US" sz="800" dirty="0"/>
              <a:t>&lt;/a&gt; on Freepik</a:t>
            </a:r>
            <a:endParaRPr lang="el-GR" sz="800" dirty="0"/>
          </a:p>
        </p:txBody>
      </p:sp>
      <p:sp>
        <p:nvSpPr>
          <p:cNvPr id="2" name="Ορθογώνιο 1"/>
          <p:cNvSpPr/>
          <p:nvPr/>
        </p:nvSpPr>
        <p:spPr>
          <a:xfrm>
            <a:off x="6435899" y="4159743"/>
            <a:ext cx="2910330" cy="128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rPr>
              <a:t>a</a:t>
            </a:r>
            <a:r>
              <a:rPr lang="en-US" sz="1600" dirty="0" smtClean="0">
                <a:solidFill>
                  <a:schemeClr val="bg1"/>
                </a:solidFill>
              </a:rPr>
              <a:t>bility to speak to women</a:t>
            </a:r>
          </a:p>
          <a:p>
            <a:pPr marL="285750" indent="-285750">
              <a:buFont typeface="Arial" panose="020B0604020202020204" pitchFamily="34" charset="0"/>
              <a:buChar char="•"/>
            </a:pPr>
            <a:r>
              <a:rPr lang="en-US" sz="1600" dirty="0" smtClean="0">
                <a:solidFill>
                  <a:schemeClr val="bg1"/>
                </a:solidFill>
              </a:rPr>
              <a:t>undervalued knowledge</a:t>
            </a:r>
          </a:p>
          <a:p>
            <a:pPr marL="285750" indent="-285750">
              <a:buFont typeface="Arial" panose="020B0604020202020204" pitchFamily="34" charset="0"/>
              <a:buChar char="•"/>
            </a:pPr>
            <a:r>
              <a:rPr lang="en-US" sz="1600" dirty="0" smtClean="0">
                <a:solidFill>
                  <a:schemeClr val="bg1"/>
                </a:solidFill>
              </a:rPr>
              <a:t>transformational leadership</a:t>
            </a:r>
            <a:endParaRPr lang="el-GR" sz="1600" dirty="0">
              <a:solidFill>
                <a:schemeClr val="bg1"/>
              </a:solidFill>
            </a:endParaRPr>
          </a:p>
        </p:txBody>
      </p:sp>
      <p:pic>
        <p:nvPicPr>
          <p:cNvPr id="13" name="Εικόνα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sp>
        <p:nvSpPr>
          <p:cNvPr id="14" name="Ορθογώνιο 13"/>
          <p:cNvSpPr/>
          <p:nvPr/>
        </p:nvSpPr>
        <p:spPr>
          <a:xfrm>
            <a:off x="973506" y="3921595"/>
            <a:ext cx="5462393" cy="1446550"/>
          </a:xfrm>
          <a:prstGeom prst="rect">
            <a:avLst/>
          </a:prstGeom>
        </p:spPr>
        <p:txBody>
          <a:bodyPr wrap="none">
            <a:spAutoFit/>
          </a:bodyPr>
          <a:lstStyle/>
          <a:p>
            <a:pPr fontAlgn="base"/>
            <a:r>
              <a:rPr lang="en-US" sz="8800" dirty="0" smtClean="0">
                <a:solidFill>
                  <a:schemeClr val="accent1">
                    <a:lumMod val="75000"/>
                  </a:schemeClr>
                </a:solidFill>
              </a:rPr>
              <a:t>importance</a:t>
            </a:r>
            <a:endParaRPr lang="el-GR" sz="8800" dirty="0">
              <a:solidFill>
                <a:schemeClr val="accent1">
                  <a:lumMod val="75000"/>
                </a:schemeClr>
              </a:solidFill>
            </a:endParaRPr>
          </a:p>
        </p:txBody>
      </p:sp>
      <p:sp>
        <p:nvSpPr>
          <p:cNvPr id="3" name="Ορθογώνιο 2"/>
          <p:cNvSpPr/>
          <p:nvPr/>
        </p:nvSpPr>
        <p:spPr>
          <a:xfrm>
            <a:off x="7134724" y="3867667"/>
            <a:ext cx="1561646" cy="523220"/>
          </a:xfrm>
          <a:prstGeom prst="rect">
            <a:avLst/>
          </a:prstGeom>
        </p:spPr>
        <p:txBody>
          <a:bodyPr wrap="none">
            <a:spAutoFit/>
          </a:bodyPr>
          <a:lstStyle/>
          <a:p>
            <a:pPr fontAlgn="base"/>
            <a:r>
              <a:rPr lang="en-US" sz="2800" dirty="0" smtClean="0">
                <a:solidFill>
                  <a:schemeClr val="accent1">
                    <a:lumMod val="50000"/>
                  </a:schemeClr>
                </a:solidFill>
              </a:rPr>
              <a:t>uniquely</a:t>
            </a:r>
            <a:r>
              <a:rPr lang="en-US" sz="2800" dirty="0">
                <a:solidFill>
                  <a:schemeClr val="accent1">
                    <a:lumMod val="50000"/>
                  </a:schemeClr>
                </a:solidFill>
              </a:rPr>
              <a:t>!</a:t>
            </a:r>
            <a:endParaRPr lang="el-GR" sz="2800" dirty="0">
              <a:solidFill>
                <a:schemeClr val="accent1">
                  <a:lumMod val="50000"/>
                </a:schemeClr>
              </a:solidFill>
            </a:endParaRPr>
          </a:p>
        </p:txBody>
      </p:sp>
    </p:spTree>
    <p:extLst>
      <p:ext uri="{BB962C8B-B14F-4D97-AF65-F5344CB8AC3E}">
        <p14:creationId xmlns:p14="http://schemas.microsoft.com/office/powerpoint/2010/main" val="38114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7" y="-830897"/>
            <a:ext cx="12192000" cy="6093055"/>
          </a:xfrm>
          <a:prstGeom prst="rect">
            <a:avLst/>
          </a:prstGeom>
        </p:spPr>
      </p:pic>
      <p:sp>
        <p:nvSpPr>
          <p:cNvPr id="10" name="Ορθογώνιο 9"/>
          <p:cNvSpPr/>
          <p:nvPr/>
        </p:nvSpPr>
        <p:spPr>
          <a:xfrm>
            <a:off x="8675731" y="5666669"/>
            <a:ext cx="1370144" cy="215444"/>
          </a:xfrm>
          <a:prstGeom prst="rect">
            <a:avLst/>
          </a:prstGeom>
        </p:spPr>
        <p:txBody>
          <a:bodyPr wrap="square">
            <a:spAutoFit/>
          </a:bodyPr>
          <a:lstStyle/>
          <a:p>
            <a:r>
              <a:rPr lang="en-US" sz="800" dirty="0"/>
              <a:t>Image </a:t>
            </a:r>
            <a:r>
              <a:rPr lang="en-US" sz="800" dirty="0" smtClean="0"/>
              <a:t>by Freepik</a:t>
            </a:r>
            <a:r>
              <a:rPr lang="en-US" sz="800" dirty="0"/>
              <a:t>&lt;/a</a:t>
            </a:r>
            <a:r>
              <a:rPr lang="en-US" sz="800" dirty="0" smtClean="0"/>
              <a:t>&gt;</a:t>
            </a:r>
            <a:endParaRPr lang="el-GR" sz="800" dirty="0"/>
          </a:p>
        </p:txBody>
      </p:sp>
      <p:sp>
        <p:nvSpPr>
          <p:cNvPr id="13" name="Ορθογώνιο 12"/>
          <p:cNvSpPr/>
          <p:nvPr/>
        </p:nvSpPr>
        <p:spPr>
          <a:xfrm>
            <a:off x="3945485" y="2309832"/>
            <a:ext cx="3738459" cy="1446550"/>
          </a:xfrm>
          <a:prstGeom prst="rect">
            <a:avLst/>
          </a:prstGeom>
        </p:spPr>
        <p:txBody>
          <a:bodyPr wrap="none">
            <a:spAutoFit/>
          </a:bodyPr>
          <a:lstStyle/>
          <a:p>
            <a:pPr fontAlgn="base"/>
            <a:r>
              <a:rPr lang="en-US" sz="8800" dirty="0" smtClean="0">
                <a:solidFill>
                  <a:schemeClr val="bg1"/>
                </a:solidFill>
              </a:rPr>
              <a:t>barriers</a:t>
            </a:r>
            <a:endParaRPr lang="el-GR" sz="8800" dirty="0">
              <a:solidFill>
                <a:schemeClr val="bg1"/>
              </a:solidFill>
            </a:endParaRPr>
          </a:p>
        </p:txBody>
      </p:sp>
      <p:sp>
        <p:nvSpPr>
          <p:cNvPr id="3" name="Ορθογώνιο 2"/>
          <p:cNvSpPr/>
          <p:nvPr/>
        </p:nvSpPr>
        <p:spPr>
          <a:xfrm rot="19483106">
            <a:off x="4436386" y="4216874"/>
            <a:ext cx="1145472" cy="369332"/>
          </a:xfrm>
          <a:prstGeom prst="rect">
            <a:avLst/>
          </a:prstGeom>
          <a:blipFill>
            <a:blip r:embed="rId6"/>
            <a:tile tx="0" ty="0" sx="100000" sy="100000" flip="none" algn="tl"/>
          </a:blipFill>
        </p:spPr>
        <p:txBody>
          <a:bodyPr wrap="square">
            <a:spAutoFit/>
          </a:bodyPr>
          <a:lstStyle/>
          <a:p>
            <a:pPr algn="ctr"/>
            <a:r>
              <a:rPr lang="en-US" dirty="0" smtClean="0"/>
              <a:t>cultural</a:t>
            </a:r>
            <a:endParaRPr lang="en-US" dirty="0"/>
          </a:p>
        </p:txBody>
      </p:sp>
      <p:sp>
        <p:nvSpPr>
          <p:cNvPr id="11" name="Ορθογώνιο 10"/>
          <p:cNvSpPr/>
          <p:nvPr/>
        </p:nvSpPr>
        <p:spPr>
          <a:xfrm rot="20913833">
            <a:off x="6430002" y="3633846"/>
            <a:ext cx="1260774" cy="369332"/>
          </a:xfrm>
          <a:prstGeom prst="rect">
            <a:avLst/>
          </a:prstGeom>
          <a:blipFill>
            <a:blip r:embed="rId6"/>
            <a:tile tx="0" ty="0" sx="100000" sy="100000" flip="none" algn="tl"/>
          </a:blipFill>
        </p:spPr>
        <p:txBody>
          <a:bodyPr wrap="square">
            <a:spAutoFit/>
          </a:bodyPr>
          <a:lstStyle/>
          <a:p>
            <a:pPr algn="ctr"/>
            <a:r>
              <a:rPr lang="en-US" dirty="0" smtClean="0"/>
              <a:t>political</a:t>
            </a:r>
            <a:endParaRPr lang="en-US" dirty="0"/>
          </a:p>
        </p:txBody>
      </p:sp>
      <p:sp>
        <p:nvSpPr>
          <p:cNvPr id="14" name="Ορθογώνιο 13"/>
          <p:cNvSpPr/>
          <p:nvPr/>
        </p:nvSpPr>
        <p:spPr>
          <a:xfrm rot="20139472">
            <a:off x="4039051" y="3915641"/>
            <a:ext cx="1508811" cy="369332"/>
          </a:xfrm>
          <a:prstGeom prst="rect">
            <a:avLst/>
          </a:prstGeom>
          <a:blipFill>
            <a:blip r:embed="rId6"/>
            <a:tile tx="0" ty="0" sx="100000" sy="100000" flip="none" algn="tl"/>
          </a:blipFill>
        </p:spPr>
        <p:txBody>
          <a:bodyPr wrap="none">
            <a:spAutoFit/>
          </a:bodyPr>
          <a:lstStyle/>
          <a:p>
            <a:r>
              <a:rPr lang="en-US" dirty="0" err="1" smtClean="0"/>
              <a:t>organisational</a:t>
            </a:r>
            <a:endParaRPr lang="en-US" dirty="0"/>
          </a:p>
        </p:txBody>
      </p:sp>
      <p:sp>
        <p:nvSpPr>
          <p:cNvPr id="15" name="Ορθογώνιο 14"/>
          <p:cNvSpPr/>
          <p:nvPr/>
        </p:nvSpPr>
        <p:spPr>
          <a:xfrm rot="1292721">
            <a:off x="5838101" y="4159183"/>
            <a:ext cx="1387143" cy="369332"/>
          </a:xfrm>
          <a:prstGeom prst="rect">
            <a:avLst/>
          </a:prstGeom>
          <a:blipFill>
            <a:blip r:embed="rId6"/>
            <a:tile tx="0" ty="0" sx="100000" sy="100000" flip="none" algn="tl"/>
          </a:blipFill>
        </p:spPr>
        <p:txBody>
          <a:bodyPr wrap="square">
            <a:spAutoFit/>
          </a:bodyPr>
          <a:lstStyle/>
          <a:p>
            <a:pPr algn="ctr"/>
            <a:r>
              <a:rPr lang="en-US" dirty="0" smtClean="0"/>
              <a:t>financial</a:t>
            </a:r>
            <a:endParaRPr lang="en-US" dirty="0"/>
          </a:p>
        </p:txBody>
      </p:sp>
      <p:sp>
        <p:nvSpPr>
          <p:cNvPr id="16" name="Ορθογώνιο 15"/>
          <p:cNvSpPr/>
          <p:nvPr/>
        </p:nvSpPr>
        <p:spPr>
          <a:xfrm>
            <a:off x="5229007" y="4583134"/>
            <a:ext cx="1191960" cy="369332"/>
          </a:xfrm>
          <a:prstGeom prst="rect">
            <a:avLst/>
          </a:prstGeom>
          <a:blipFill>
            <a:blip r:embed="rId6"/>
            <a:tile tx="0" ty="0" sx="100000" sy="100000" flip="none" algn="tl"/>
          </a:blipFill>
        </p:spPr>
        <p:txBody>
          <a:bodyPr wrap="square">
            <a:spAutoFit/>
          </a:bodyPr>
          <a:lstStyle/>
          <a:p>
            <a:pPr algn="ctr"/>
            <a:r>
              <a:rPr lang="en-US" dirty="0" smtClean="0"/>
              <a:t>societal</a:t>
            </a:r>
            <a:endParaRPr lang="en-US" dirty="0"/>
          </a:p>
        </p:txBody>
      </p:sp>
    </p:spTree>
    <p:extLst>
      <p:ext uri="{BB962C8B-B14F-4D97-AF65-F5344CB8AC3E}">
        <p14:creationId xmlns:p14="http://schemas.microsoft.com/office/powerpoint/2010/main" val="2585009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4693" y="1936928"/>
            <a:ext cx="5537043" cy="3100744"/>
          </a:xfrm>
          <a:prstGeom prst="rect">
            <a:avLst/>
          </a:prstGeom>
          <a:ln>
            <a:solidFill>
              <a:srgbClr val="FFFF00"/>
            </a:solidFill>
          </a:ln>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8999" y="3537279"/>
            <a:ext cx="3078132" cy="2090282"/>
          </a:xfrm>
          <a:prstGeom prst="rect">
            <a:avLst/>
          </a:prstGeom>
          <a:solidFill>
            <a:schemeClr val="accent2"/>
          </a:solidFill>
          <a:ln>
            <a:solidFill>
              <a:srgbClr val="FFFF00"/>
            </a:solidFill>
          </a:ln>
        </p:spPr>
      </p:pic>
      <p:pic>
        <p:nvPicPr>
          <p:cNvPr id="13" name="Εικόνα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4885" y="742957"/>
            <a:ext cx="2668080" cy="2668080"/>
          </a:xfrm>
          <a:prstGeom prst="rect">
            <a:avLst/>
          </a:prstGeom>
          <a:ln>
            <a:solidFill>
              <a:srgbClr val="FFFF00"/>
            </a:solidFill>
          </a:ln>
        </p:spPr>
      </p:pic>
      <p:pic>
        <p:nvPicPr>
          <p:cNvPr id="9" name="Εικόνα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2125" y="804265"/>
            <a:ext cx="2143125" cy="2143125"/>
          </a:xfrm>
          <a:prstGeom prst="rect">
            <a:avLst/>
          </a:prstGeom>
          <a:ln>
            <a:solidFill>
              <a:srgbClr val="FFFF00"/>
            </a:solidFill>
          </a:ln>
        </p:spPr>
      </p:pic>
    </p:spTree>
    <p:extLst>
      <p:ext uri="{BB962C8B-B14F-4D97-AF65-F5344CB8AC3E}">
        <p14:creationId xmlns:p14="http://schemas.microsoft.com/office/powerpoint/2010/main" val="40669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47" y="3383208"/>
            <a:ext cx="5125741" cy="2678613"/>
          </a:xfrm>
          <a:prstGeom prst="rect">
            <a:avLst/>
          </a:prstGeom>
        </p:spPr>
      </p:pic>
      <p:sp>
        <p:nvSpPr>
          <p:cNvPr id="10" name="Ορθογώνιο 9"/>
          <p:cNvSpPr/>
          <p:nvPr/>
        </p:nvSpPr>
        <p:spPr>
          <a:xfrm>
            <a:off x="4462847" y="3673750"/>
            <a:ext cx="6417141" cy="1446550"/>
          </a:xfrm>
          <a:prstGeom prst="rect">
            <a:avLst/>
          </a:prstGeom>
        </p:spPr>
        <p:txBody>
          <a:bodyPr wrap="none">
            <a:spAutoFit/>
          </a:bodyPr>
          <a:lstStyle/>
          <a:p>
            <a:pPr fontAlgn="base"/>
            <a:r>
              <a:rPr lang="en-US" sz="8800" dirty="0"/>
              <a:t>opportunities</a:t>
            </a:r>
            <a:endParaRPr lang="el-GR" sz="8800" dirty="0"/>
          </a:p>
        </p:txBody>
      </p:sp>
    </p:spTree>
    <p:extLst>
      <p:ext uri="{BB962C8B-B14F-4D97-AF65-F5344CB8AC3E}">
        <p14:creationId xmlns:p14="http://schemas.microsoft.com/office/powerpoint/2010/main" val="648705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smtClean="0"/>
              <a:t>Women as game changers towards eradicating humanitarian crises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87682" y="0"/>
            <a:ext cx="12104318" cy="4339650"/>
          </a:xfrm>
          <a:prstGeom prst="rect">
            <a:avLst/>
          </a:prstGeom>
        </p:spPr>
        <p:txBody>
          <a:bodyPr wrap="square">
            <a:spAutoFit/>
          </a:bodyPr>
          <a:lstStyle/>
          <a:p>
            <a:pPr>
              <a:lnSpc>
                <a:spcPct val="115000"/>
              </a:lnSpc>
              <a:spcAft>
                <a:spcPts val="0"/>
              </a:spcAft>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pP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Organisational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culture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across the conflict and humanitarian domain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significantly hinders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women pursuing leadership </a:t>
            </a:r>
            <a:r>
              <a:rPr lang="en-US"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roles</a:t>
            </a:r>
          </a:p>
          <a:p>
            <a:pPr marL="342900" indent="-342900">
              <a:lnSpc>
                <a:spcPct val="115000"/>
              </a:lnSpc>
              <a:buFont typeface="Wingdings" panose="05000000000000000000" pitchFamily="2" charset="2"/>
              <a:buChar char="§"/>
            </a:pP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Women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are significantly under-represented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senior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humanitarian leadership </a:t>
            </a:r>
            <a:r>
              <a:rPr lang="en-US"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roles.</a:t>
            </a:r>
            <a:endParaRPr lang="en-US" sz="24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5000"/>
              </a:lnSpc>
              <a:buFont typeface="Wingdings" panose="05000000000000000000" pitchFamily="2" charset="2"/>
              <a:buChar char="§"/>
            </a:pP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Patriarchal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attitudes restrict </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women’s aspiration to becoming </a:t>
            </a:r>
            <a:r>
              <a:rPr lang="en-US"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leaders.</a:t>
            </a:r>
          </a:p>
          <a:p>
            <a:pPr>
              <a:lnSpc>
                <a:spcPct val="115000"/>
              </a:lnSpc>
              <a:spcAft>
                <a:spcPts val="0"/>
              </a:spcAf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0"/>
              </a:spcAft>
              <a:buFont typeface="Wingdings" panose="05000000000000000000" pitchFamily="2" charset="2"/>
              <a:buChar char="ü"/>
            </a:pPr>
            <a:r>
              <a:rPr lang="en-US" sz="2400" b="1"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Diverse and inclusive </a:t>
            </a:r>
            <a:r>
              <a:rPr lang="en-US" sz="24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humanitarian </a:t>
            </a:r>
            <a:r>
              <a:rPr lang="en-US" sz="24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leadership </a:t>
            </a:r>
            <a:r>
              <a:rPr 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teams </a:t>
            </a:r>
            <a:r>
              <a:rPr lang="en-US" sz="2400" b="1"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perform better</a:t>
            </a:r>
            <a:r>
              <a:rPr lang="en-US" sz="24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spcAft>
                <a:spcPts val="0"/>
              </a:spcAft>
              <a:buFont typeface="Wingdings" panose="05000000000000000000" pitchFamily="2" charset="2"/>
              <a:buChar char="ü"/>
            </a:pPr>
            <a:r>
              <a:rPr lang="en-US" sz="2400" b="1"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More </a:t>
            </a:r>
            <a:r>
              <a:rPr 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women leaders </a:t>
            </a:r>
            <a:r>
              <a:rPr lang="en-US" sz="24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can transform the humanitarian system to </a:t>
            </a:r>
            <a:r>
              <a:rPr 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better meet </a:t>
            </a:r>
            <a:endParaRPr lang="en-US" sz="2400" b="1"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health needs </a:t>
            </a:r>
            <a:r>
              <a:rPr lang="en-US" sz="24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of those affected by conflict and humanitarian emergencies</a:t>
            </a:r>
            <a:r>
              <a:rPr lang="en-US" sz="24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Ορθογώνιο 8"/>
          <p:cNvSpPr/>
          <p:nvPr/>
        </p:nvSpPr>
        <p:spPr>
          <a:xfrm>
            <a:off x="538619" y="5572456"/>
            <a:ext cx="8179496" cy="489365"/>
          </a:xfrm>
          <a:prstGeom prst="rect">
            <a:avLst/>
          </a:prstGeom>
        </p:spPr>
        <p:txBody>
          <a:bodyPr wrap="square">
            <a:spAutoFit/>
          </a:bodyPr>
          <a:lstStyle/>
          <a:p>
            <a:r>
              <a:rPr lang="en-GB" sz="1200" b="1" dirty="0" smtClean="0"/>
              <a:t>Source</a:t>
            </a:r>
            <a:endParaRPr lang="en-GB" sz="1200" b="1" dirty="0"/>
          </a:p>
          <a:p>
            <a:pPr>
              <a:lnSpc>
                <a:spcPct val="115000"/>
              </a:lnSpc>
              <a:spcAft>
                <a:spcPts val="0"/>
              </a:spcAft>
            </a:pPr>
            <a:r>
              <a:rPr lang="en-US" sz="1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https://conflictandhealth.biomedcentral.com/articles/10.1186/s13031-020-00330-9</a:t>
            </a:r>
            <a:endParaRPr lang="el-G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095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a:t>The Global Challenge of Ageism</a:t>
            </a:r>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64"/>
            <a:ext cx="8105374" cy="5403969"/>
          </a:xfrm>
          <a:prstGeom prst="rect">
            <a:avLst/>
          </a:prstGeom>
        </p:spPr>
      </p:pic>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sp>
        <p:nvSpPr>
          <p:cNvPr id="14" name="Ορθογώνιο 13"/>
          <p:cNvSpPr/>
          <p:nvPr/>
        </p:nvSpPr>
        <p:spPr>
          <a:xfrm>
            <a:off x="4574089" y="406480"/>
            <a:ext cx="7388267" cy="177561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elderly, being of advanced years, aged, aging, ancient, geriatric, long-lived, over-the-hill, senescent, </a:t>
            </a:r>
            <a:r>
              <a:rPr lang="en-US" sz="2400" dirty="0" smtClean="0">
                <a:latin typeface="Calibri" panose="020F0502020204030204" pitchFamily="34" charset="0"/>
                <a:ea typeface="Times New Roman" panose="02020603050405020304" pitchFamily="18" charset="0"/>
                <a:cs typeface="Calibri" panose="020F0502020204030204" pitchFamily="34" charset="0"/>
              </a:rPr>
              <a:t>pensioned</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retired</a:t>
            </a:r>
            <a:r>
              <a:rPr lang="en-US" sz="2400" dirty="0">
                <a:latin typeface="Calibri" panose="020F0502020204030204" pitchFamily="34" charset="0"/>
                <a:ea typeface="Times New Roman" panose="02020603050405020304" pitchFamily="18" charset="0"/>
                <a:cs typeface="Calibri" panose="020F0502020204030204" pitchFamily="34" charset="0"/>
              </a:rPr>
              <a:t>, superannuated, decrepit, doddering, senile,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tottery</a:t>
            </a:r>
            <a:r>
              <a:rPr lang="en-US" sz="2400" dirty="0">
                <a:latin typeface="Calibri" panose="020F0502020204030204" pitchFamily="34" charset="0"/>
                <a:ea typeface="Times New Roman" panose="02020603050405020304" pitchFamily="18" charset="0"/>
                <a:cs typeface="Calibri" panose="020F0502020204030204" pitchFamily="34" charset="0"/>
              </a:rPr>
              <a:t>, overaged, long in the tooth, </a:t>
            </a:r>
            <a:r>
              <a:rPr lang="en-US" sz="2400" dirty="0" smtClean="0">
                <a:latin typeface="Calibri" panose="020F0502020204030204" pitchFamily="34" charset="0"/>
                <a:ea typeface="Times New Roman" panose="02020603050405020304" pitchFamily="18" charset="0"/>
                <a:cs typeface="Calibri" panose="020F0502020204030204" pitchFamily="34" charset="0"/>
              </a:rPr>
              <a:t>of </a:t>
            </a:r>
            <a:r>
              <a:rPr lang="en-US" sz="2400" dirty="0">
                <a:latin typeface="Calibri" panose="020F0502020204030204" pitchFamily="34" charset="0"/>
                <a:ea typeface="Times New Roman" panose="02020603050405020304" pitchFamily="18" charset="0"/>
                <a:cs typeface="Calibri" panose="020F0502020204030204" pitchFamily="34" charset="0"/>
              </a:rPr>
              <a:t>a certain age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Ορθογώνιο 9"/>
          <p:cNvSpPr/>
          <p:nvPr/>
        </p:nvSpPr>
        <p:spPr>
          <a:xfrm>
            <a:off x="5813215" y="6438278"/>
            <a:ext cx="2012162" cy="215444"/>
          </a:xfrm>
          <a:prstGeom prst="rect">
            <a:avLst/>
          </a:prstGeom>
        </p:spPr>
        <p:txBody>
          <a:bodyPr wrap="square">
            <a:spAutoFit/>
          </a:bodyPr>
          <a:lstStyle/>
          <a:p>
            <a:pPr algn="ctr"/>
            <a:r>
              <a:rPr lang="en-US" sz="800" dirty="0" smtClean="0"/>
              <a:t>Image </a:t>
            </a:r>
            <a:r>
              <a:rPr lang="en-US" sz="800" dirty="0"/>
              <a:t>by </a:t>
            </a:r>
            <a:r>
              <a:rPr lang="en-US" sz="800" dirty="0" smtClean="0"/>
              <a:t>cookie studio</a:t>
            </a:r>
            <a:r>
              <a:rPr lang="en-US" sz="800" dirty="0"/>
              <a:t>&lt;/a&gt;  on Freepik</a:t>
            </a:r>
            <a:endParaRPr lang="el-GR" sz="800" dirty="0"/>
          </a:p>
        </p:txBody>
      </p:sp>
    </p:spTree>
    <p:extLst>
      <p:ext uri="{BB962C8B-B14F-4D97-AF65-F5344CB8AC3E}">
        <p14:creationId xmlns:p14="http://schemas.microsoft.com/office/powerpoint/2010/main" val="1816307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a:t>The Global Challenge of Ageism</a:t>
            </a:r>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264"/>
            <a:ext cx="8105374" cy="5403969"/>
          </a:xfrm>
          <a:prstGeom prst="rect">
            <a:avLst/>
          </a:prstGeom>
        </p:spPr>
      </p:pic>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sp>
        <p:nvSpPr>
          <p:cNvPr id="14" name="Ορθογώνιο 13"/>
          <p:cNvSpPr/>
          <p:nvPr/>
        </p:nvSpPr>
        <p:spPr>
          <a:xfrm>
            <a:off x="4574089" y="406480"/>
            <a:ext cx="7388267" cy="177561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elderly, being of advanced years, aged, aging, ancient, geriatric, long-lived, over-the-hill, senescent, </a:t>
            </a:r>
            <a:r>
              <a:rPr lang="en-US" sz="2400" dirty="0" smtClean="0">
                <a:latin typeface="Calibri" panose="020F0502020204030204" pitchFamily="34" charset="0"/>
                <a:ea typeface="Times New Roman" panose="02020603050405020304" pitchFamily="18" charset="0"/>
                <a:cs typeface="Calibri" panose="020F0502020204030204" pitchFamily="34" charset="0"/>
              </a:rPr>
              <a:t>pensioned</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retired</a:t>
            </a:r>
            <a:r>
              <a:rPr lang="en-US" sz="2400" dirty="0">
                <a:latin typeface="Calibri" panose="020F0502020204030204" pitchFamily="34" charset="0"/>
                <a:ea typeface="Times New Roman" panose="02020603050405020304" pitchFamily="18" charset="0"/>
                <a:cs typeface="Calibri" panose="020F0502020204030204" pitchFamily="34" charset="0"/>
              </a:rPr>
              <a:t>, superannuated, decrepit, doddering, senile,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tottery</a:t>
            </a:r>
            <a:r>
              <a:rPr lang="en-US" sz="2400" dirty="0">
                <a:latin typeface="Calibri" panose="020F0502020204030204" pitchFamily="34" charset="0"/>
                <a:ea typeface="Times New Roman" panose="02020603050405020304" pitchFamily="18" charset="0"/>
                <a:cs typeface="Calibri" panose="020F0502020204030204" pitchFamily="34" charset="0"/>
              </a:rPr>
              <a:t>, overaged, long in the tooth, </a:t>
            </a:r>
            <a:r>
              <a:rPr lang="en-US" sz="2400" dirty="0" smtClean="0">
                <a:latin typeface="Calibri" panose="020F0502020204030204" pitchFamily="34" charset="0"/>
                <a:ea typeface="Times New Roman" panose="02020603050405020304" pitchFamily="18" charset="0"/>
                <a:cs typeface="Calibri" panose="020F0502020204030204" pitchFamily="34" charset="0"/>
              </a:rPr>
              <a:t>of </a:t>
            </a:r>
            <a:r>
              <a:rPr lang="en-US" sz="2400" dirty="0">
                <a:latin typeface="Calibri" panose="020F0502020204030204" pitchFamily="34" charset="0"/>
                <a:ea typeface="Times New Roman" panose="02020603050405020304" pitchFamily="18" charset="0"/>
                <a:cs typeface="Calibri" panose="020F0502020204030204" pitchFamily="34" charset="0"/>
              </a:rPr>
              <a:t>a certain age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Εικόνα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3282" y="3823860"/>
            <a:ext cx="2959274" cy="1972849"/>
          </a:xfrm>
          <a:prstGeom prst="rect">
            <a:avLst/>
          </a:prstGeom>
        </p:spPr>
      </p:pic>
      <p:sp>
        <p:nvSpPr>
          <p:cNvPr id="19" name="Ορθογώνιο 18"/>
          <p:cNvSpPr/>
          <p:nvPr/>
        </p:nvSpPr>
        <p:spPr>
          <a:xfrm>
            <a:off x="7625068" y="4762949"/>
            <a:ext cx="4501169" cy="461665"/>
          </a:xfrm>
          <a:prstGeom prst="rect">
            <a:avLst/>
          </a:prstGeom>
        </p:spPr>
        <p:txBody>
          <a:bodyPr wrap="none">
            <a:spAutoFit/>
          </a:bodyPr>
          <a:lstStyle/>
          <a:p>
            <a:r>
              <a:rPr lang="en-US" sz="2400">
                <a:latin typeface="Calibri" panose="020F0502020204030204" pitchFamily="34" charset="0"/>
                <a:ea typeface="Times New Roman" panose="02020603050405020304" pitchFamily="18" charset="0"/>
              </a:rPr>
              <a:t>senior, mature, venerable, ageless </a:t>
            </a:r>
            <a:endParaRPr lang="el-GR" sz="2400"/>
          </a:p>
        </p:txBody>
      </p:sp>
      <p:sp>
        <p:nvSpPr>
          <p:cNvPr id="15" name="Ορθογώνιο 14"/>
          <p:cNvSpPr/>
          <p:nvPr/>
        </p:nvSpPr>
        <p:spPr>
          <a:xfrm>
            <a:off x="5741272" y="6439899"/>
            <a:ext cx="2012162" cy="338554"/>
          </a:xfrm>
          <a:prstGeom prst="rect">
            <a:avLst/>
          </a:prstGeom>
        </p:spPr>
        <p:txBody>
          <a:bodyPr wrap="square">
            <a:spAutoFit/>
          </a:bodyPr>
          <a:lstStyle/>
          <a:p>
            <a:pPr algn="ctr"/>
            <a:r>
              <a:rPr lang="en-US" sz="800" dirty="0" smtClean="0"/>
              <a:t>Images </a:t>
            </a:r>
            <a:r>
              <a:rPr lang="en-US" sz="800" dirty="0"/>
              <a:t>by </a:t>
            </a:r>
            <a:r>
              <a:rPr lang="en-US" sz="800" dirty="0" err="1"/>
              <a:t>wayhomestudio</a:t>
            </a:r>
            <a:r>
              <a:rPr lang="en-US" sz="800" dirty="0"/>
              <a:t>&lt;/a</a:t>
            </a:r>
            <a:r>
              <a:rPr lang="en-US" sz="800" dirty="0" smtClean="0"/>
              <a:t>&gt; &amp; cookie studio</a:t>
            </a:r>
            <a:r>
              <a:rPr lang="en-US" sz="800" dirty="0"/>
              <a:t>&lt;/a&gt;  on Freepik</a:t>
            </a:r>
            <a:endParaRPr lang="el-GR" sz="800" dirty="0"/>
          </a:p>
        </p:txBody>
      </p:sp>
    </p:spTree>
    <p:extLst>
      <p:ext uri="{BB962C8B-B14F-4D97-AF65-F5344CB8AC3E}">
        <p14:creationId xmlns:p14="http://schemas.microsoft.com/office/powerpoint/2010/main" val="253714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a:t>The Global Challenge of Ageism</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412" y="2039713"/>
            <a:ext cx="3349218" cy="2518506"/>
          </a:xfrm>
          <a:prstGeom prst="rect">
            <a:avLst/>
          </a:prstGeom>
        </p:spPr>
      </p:pic>
      <p:sp>
        <p:nvSpPr>
          <p:cNvPr id="7" name="Ορθογώνιο 6"/>
          <p:cNvSpPr/>
          <p:nvPr/>
        </p:nvSpPr>
        <p:spPr>
          <a:xfrm>
            <a:off x="4939428" y="3104860"/>
            <a:ext cx="6096000" cy="646331"/>
          </a:xfrm>
          <a:prstGeom prst="rect">
            <a:avLst/>
          </a:prstGeom>
        </p:spPr>
        <p:txBody>
          <a:bodyPr>
            <a:spAutoFit/>
          </a:bodyPr>
          <a:lstStyle/>
          <a:p>
            <a:r>
              <a:rPr lang="en-US" dirty="0">
                <a:latin typeface="Calibri" panose="020F0502020204030204" pitchFamily="34" charset="0"/>
                <a:ea typeface="Calibri" panose="020F0502020204030204" pitchFamily="34" charset="0"/>
              </a:rPr>
              <a:t>“This implies </a:t>
            </a:r>
            <a:r>
              <a:rPr lang="en-US" b="1" dirty="0">
                <a:latin typeface="Calibri" panose="020F0502020204030204" pitchFamily="34" charset="0"/>
                <a:ea typeface="Calibri" panose="020F0502020204030204" pitchFamily="34" charset="0"/>
              </a:rPr>
              <a:t>a homogenous group</a:t>
            </a:r>
            <a:r>
              <a:rPr lang="en-US" dirty="0">
                <a:latin typeface="Calibri" panose="020F0502020204030204" pitchFamily="34" charset="0"/>
                <a:ea typeface="Calibri" panose="020F0502020204030204" pitchFamily="34" charset="0"/>
              </a:rPr>
              <a:t>, when nothing could be further from the case.”</a:t>
            </a:r>
            <a:endParaRPr lang="el-GR" dirty="0"/>
          </a:p>
        </p:txBody>
      </p:sp>
      <p:sp>
        <p:nvSpPr>
          <p:cNvPr id="8" name="Ορθογώνιο 7"/>
          <p:cNvSpPr/>
          <p:nvPr/>
        </p:nvSpPr>
        <p:spPr>
          <a:xfrm>
            <a:off x="1974013" y="4760130"/>
            <a:ext cx="1972015" cy="369332"/>
          </a:xfrm>
          <a:prstGeom prst="rect">
            <a:avLst/>
          </a:prstGeom>
          <a:blipFill>
            <a:blip r:embed="rId6"/>
            <a:tile tx="0" ty="0" sx="100000" sy="100000" flip="none" algn="tl"/>
          </a:blipFill>
          <a:ln>
            <a:solidFill>
              <a:schemeClr val="tx1"/>
            </a:solidFill>
          </a:ln>
        </p:spPr>
        <p:txBody>
          <a:bodyPr wrap="none">
            <a:spAutoFit/>
          </a:bodyPr>
          <a:lstStyle/>
          <a:p>
            <a:r>
              <a:rPr lang="en-US" dirty="0">
                <a:latin typeface="Calibri" panose="020F0502020204030204" pitchFamily="34" charset="0"/>
                <a:ea typeface="Calibri" panose="020F0502020204030204" pitchFamily="34" charset="0"/>
              </a:rPr>
              <a:t>Ashton Applewhite</a:t>
            </a:r>
            <a:endParaRPr lang="el-GR" dirty="0"/>
          </a:p>
        </p:txBody>
      </p:sp>
      <p:sp>
        <p:nvSpPr>
          <p:cNvPr id="9" name="Ορθογώνιο 8"/>
          <p:cNvSpPr/>
          <p:nvPr/>
        </p:nvSpPr>
        <p:spPr>
          <a:xfrm>
            <a:off x="4939428" y="2084683"/>
            <a:ext cx="144680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“the elderly” </a:t>
            </a:r>
            <a:endParaRPr lang="el-GR" dirty="0"/>
          </a:p>
        </p:txBody>
      </p:sp>
    </p:spTree>
    <p:extLst>
      <p:ext uri="{BB962C8B-B14F-4D97-AF65-F5344CB8AC3E}">
        <p14:creationId xmlns:p14="http://schemas.microsoft.com/office/powerpoint/2010/main" val="4285827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a:t>The Global Challenge of Ageism</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3016" y="875738"/>
            <a:ext cx="2508717" cy="1669437"/>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884">
            <a:off x="6063249" y="2327380"/>
            <a:ext cx="1714500" cy="2667000"/>
          </a:xfrm>
          <a:prstGeom prst="rect">
            <a:avLst/>
          </a:prstGeom>
          <a:effectLst/>
        </p:spPr>
      </p:pic>
      <p:sp>
        <p:nvSpPr>
          <p:cNvPr id="8" name="Ορθογώνιο 7"/>
          <p:cNvSpPr/>
          <p:nvPr/>
        </p:nvSpPr>
        <p:spPr>
          <a:xfrm>
            <a:off x="471131" y="820857"/>
            <a:ext cx="6280397" cy="1724318"/>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“Each time we see an older person, we need to imagine them as our future self, and rather than recoil from their wrinkles or infirmities, applaud their resilience. We need to re-</a:t>
            </a:r>
            <a:r>
              <a:rPr lang="en-US" sz="2000" dirty="0" err="1">
                <a:latin typeface="Calibri" panose="020F0502020204030204" pitchFamily="34" charset="0"/>
                <a:ea typeface="Calibri" panose="020F0502020204030204" pitchFamily="34" charset="0"/>
                <a:cs typeface="Calibri" panose="020F0502020204030204" pitchFamily="34" charset="0"/>
              </a:rPr>
              <a:t>humanise</a:t>
            </a:r>
            <a:r>
              <a:rPr lang="en-US" sz="2000" dirty="0">
                <a:latin typeface="Calibri" panose="020F0502020204030204" pitchFamily="34" charset="0"/>
                <a:ea typeface="Calibri" panose="020F0502020204030204" pitchFamily="34" charset="0"/>
                <a:cs typeface="Calibri" panose="020F0502020204030204" pitchFamily="34" charset="0"/>
              </a:rPr>
              <a:t> older people, to shift norms, expectations, policies and outcomes for all older people”.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862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923330"/>
          </a:xfrm>
          <a:prstGeom prst="rect">
            <a:avLst/>
          </a:prstGeom>
        </p:spPr>
        <p:txBody>
          <a:bodyPr wrap="square">
            <a:spAutoFit/>
          </a:bodyPr>
          <a:lstStyle/>
          <a:p>
            <a:r>
              <a:rPr lang="en-US" dirty="0"/>
              <a:t>GA3 Social Humanitarian Committee</a:t>
            </a:r>
          </a:p>
          <a:p>
            <a:r>
              <a:rPr lang="en-US" dirty="0"/>
              <a:t>The Global Challenge of Ageism</a:t>
            </a:r>
            <a:endParaRPr lang="el-GR" dirty="0"/>
          </a:p>
          <a:p>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9529" y="679814"/>
            <a:ext cx="4742666" cy="4742666"/>
          </a:xfrm>
          <a:prstGeom prst="rect">
            <a:avLst/>
          </a:prstGeom>
        </p:spPr>
      </p:pic>
      <p:sp>
        <p:nvSpPr>
          <p:cNvPr id="10" name="Ορθογώνιο 9"/>
          <p:cNvSpPr/>
          <p:nvPr/>
        </p:nvSpPr>
        <p:spPr>
          <a:xfrm>
            <a:off x="5878358" y="6507956"/>
            <a:ext cx="6096000" cy="215444"/>
          </a:xfrm>
          <a:prstGeom prst="rect">
            <a:avLst/>
          </a:prstGeom>
        </p:spPr>
        <p:txBody>
          <a:bodyPr>
            <a:spAutoFit/>
          </a:bodyPr>
          <a:lstStyle/>
          <a:p>
            <a:r>
              <a:rPr lang="en-US" sz="800" dirty="0" smtClean="0"/>
              <a:t>Image </a:t>
            </a:r>
            <a:r>
              <a:rPr lang="en-US" sz="800" dirty="0"/>
              <a:t>by </a:t>
            </a:r>
            <a:r>
              <a:rPr lang="en-US" sz="800" dirty="0" err="1"/>
              <a:t>macrovector</a:t>
            </a:r>
            <a:r>
              <a:rPr lang="en-US" sz="800" dirty="0"/>
              <a:t>&lt;/a&gt; on </a:t>
            </a:r>
            <a:r>
              <a:rPr lang="en-US" sz="800" dirty="0" err="1"/>
              <a:t>Freepik</a:t>
            </a:r>
            <a:endParaRPr lang="el-GR" sz="800" dirty="0"/>
          </a:p>
        </p:txBody>
      </p:sp>
      <p:sp>
        <p:nvSpPr>
          <p:cNvPr id="13" name="Ορθογώνιο 12"/>
          <p:cNvSpPr/>
          <p:nvPr/>
        </p:nvSpPr>
        <p:spPr>
          <a:xfrm>
            <a:off x="6207010" y="1429277"/>
            <a:ext cx="4064332" cy="1046440"/>
          </a:xfrm>
          <a:prstGeom prst="rect">
            <a:avLst/>
          </a:prstGeom>
        </p:spPr>
        <p:txBody>
          <a:bodyPr wrap="square">
            <a:spAutoFit/>
          </a:bodyPr>
          <a:lstStyle/>
          <a:p>
            <a:r>
              <a:rPr lang="en-US" sz="4400" dirty="0" smtClean="0"/>
              <a:t>Game Changer?</a:t>
            </a:r>
            <a:endParaRPr lang="el-GR" sz="4400" dirty="0"/>
          </a:p>
          <a:p>
            <a:endParaRPr lang="el-GR" dirty="0"/>
          </a:p>
        </p:txBody>
      </p:sp>
    </p:spTree>
    <p:extLst>
      <p:ext uri="{BB962C8B-B14F-4D97-AF65-F5344CB8AC3E}">
        <p14:creationId xmlns:p14="http://schemas.microsoft.com/office/powerpoint/2010/main" val="86702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923330"/>
          </a:xfrm>
          <a:prstGeom prst="rect">
            <a:avLst/>
          </a:prstGeom>
        </p:spPr>
        <p:txBody>
          <a:bodyPr wrap="square">
            <a:spAutoFit/>
          </a:bodyPr>
          <a:lstStyle/>
          <a:p>
            <a:r>
              <a:rPr lang="en-US" dirty="0"/>
              <a:t>GA3 Social Humanitarian Committee</a:t>
            </a:r>
          </a:p>
          <a:p>
            <a:r>
              <a:rPr lang="en-US" dirty="0"/>
              <a:t>The Global Challenge of Ageism</a:t>
            </a:r>
            <a:endParaRPr lang="el-GR" dirty="0"/>
          </a:p>
          <a:p>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38619" y="546756"/>
            <a:ext cx="6413326" cy="1277850"/>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adolescent, immature, juvenile, preteen, puerile, minor, underage, callow, green, inexperienced, raw, babyish, childish, childlike, </a:t>
            </a:r>
            <a:r>
              <a:rPr lang="en-US" sz="2400" dirty="0" smtClean="0">
                <a:latin typeface="Calibri" panose="020F0502020204030204" pitchFamily="34" charset="0"/>
                <a:ea typeface="Times New Roman" panose="02020603050405020304" pitchFamily="18" charset="0"/>
                <a:cs typeface="Calibri" panose="020F0502020204030204" pitchFamily="34" charset="0"/>
              </a:rPr>
              <a:t>infantile</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Ορθογώνιο 8"/>
          <p:cNvSpPr/>
          <p:nvPr/>
        </p:nvSpPr>
        <p:spPr>
          <a:xfrm>
            <a:off x="5741272" y="6477477"/>
            <a:ext cx="2012162" cy="215444"/>
          </a:xfrm>
          <a:prstGeom prst="rect">
            <a:avLst/>
          </a:prstGeom>
        </p:spPr>
        <p:txBody>
          <a:bodyPr wrap="square">
            <a:spAutoFit/>
          </a:bodyPr>
          <a:lstStyle/>
          <a:p>
            <a:pPr algn="ctr"/>
            <a:r>
              <a:rPr lang="en-US" sz="800" dirty="0" smtClean="0"/>
              <a:t>Image by </a:t>
            </a:r>
            <a:r>
              <a:rPr lang="en-US" sz="800" dirty="0" err="1"/>
              <a:t>wayhomestudio</a:t>
            </a:r>
            <a:r>
              <a:rPr lang="en-US" sz="800" dirty="0"/>
              <a:t>&lt;/</a:t>
            </a:r>
            <a:r>
              <a:rPr lang="en-US" sz="800" dirty="0" smtClean="0"/>
              <a:t>a </a:t>
            </a:r>
            <a:r>
              <a:rPr lang="en-US" sz="800" dirty="0"/>
              <a:t>on Freepik</a:t>
            </a:r>
            <a:endParaRPr lang="el-GR" sz="800" dirty="0"/>
          </a:p>
        </p:txBody>
      </p:sp>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6090" y="1990425"/>
            <a:ext cx="4645855" cy="3097601"/>
          </a:xfrm>
          <a:prstGeom prst="rect">
            <a:avLst/>
          </a:prstGeom>
        </p:spPr>
      </p:pic>
    </p:spTree>
    <p:extLst>
      <p:ext uri="{BB962C8B-B14F-4D97-AF65-F5344CB8AC3E}">
        <p14:creationId xmlns:p14="http://schemas.microsoft.com/office/powerpoint/2010/main" val="66386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923330"/>
          </a:xfrm>
          <a:prstGeom prst="rect">
            <a:avLst/>
          </a:prstGeom>
        </p:spPr>
        <p:txBody>
          <a:bodyPr wrap="square">
            <a:spAutoFit/>
          </a:bodyPr>
          <a:lstStyle/>
          <a:p>
            <a:r>
              <a:rPr lang="en-US" dirty="0"/>
              <a:t>GA3 Social Humanitarian Committee</a:t>
            </a:r>
          </a:p>
          <a:p>
            <a:r>
              <a:rPr lang="en-US" dirty="0"/>
              <a:t>The Global Challenge of Ageism</a:t>
            </a:r>
            <a:endParaRPr lang="el-GR" dirty="0"/>
          </a:p>
          <a:p>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38619" y="546756"/>
            <a:ext cx="6413326" cy="1277850"/>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adolescent, immature, juvenile, preteen, puerile, minor, underage, callow, green, inexperienced, raw, babyish, childish, childlike, </a:t>
            </a:r>
            <a:r>
              <a:rPr lang="en-US" sz="2400" dirty="0" smtClean="0">
                <a:latin typeface="Calibri" panose="020F0502020204030204" pitchFamily="34" charset="0"/>
                <a:ea typeface="Times New Roman" panose="02020603050405020304" pitchFamily="18" charset="0"/>
                <a:cs typeface="Calibri" panose="020F0502020204030204" pitchFamily="34" charset="0"/>
              </a:rPr>
              <a:t>infantile</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8972334" y="3646236"/>
            <a:ext cx="1234056" cy="470000"/>
          </a:xfrm>
          <a:prstGeom prst="rect">
            <a:avLst/>
          </a:prstGeom>
        </p:spPr>
        <p:txBody>
          <a:bodyPr wrap="none">
            <a:spAutoFit/>
          </a:bodyPr>
          <a:lstStyle/>
          <a:p>
            <a:pPr>
              <a:lnSpc>
                <a:spcPct val="107000"/>
              </a:lnSpc>
              <a:spcAft>
                <a:spcPts val="800"/>
              </a:spcAft>
            </a:pPr>
            <a:r>
              <a:rPr lang="en-US" sz="2400" dirty="0">
                <a:latin typeface="Calibri" panose="020F0502020204030204" pitchFamily="34" charset="0"/>
                <a:ea typeface="Times New Roman" panose="02020603050405020304" pitchFamily="18" charset="0"/>
                <a:cs typeface="Calibri" panose="020F0502020204030204" pitchFamily="34" charset="0"/>
              </a:rPr>
              <a:t>y</a:t>
            </a:r>
            <a:r>
              <a:rPr lang="en-US" sz="2400" dirty="0" smtClean="0">
                <a:latin typeface="Calibri" panose="020F0502020204030204" pitchFamily="34" charset="0"/>
                <a:ea typeface="Times New Roman" panose="02020603050405020304" pitchFamily="18" charset="0"/>
                <a:cs typeface="Calibri" panose="020F0502020204030204" pitchFamily="34" charset="0"/>
              </a:rPr>
              <a:t>outhful</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Ορθογώνιο 8"/>
          <p:cNvSpPr/>
          <p:nvPr/>
        </p:nvSpPr>
        <p:spPr>
          <a:xfrm>
            <a:off x="5741272" y="6477477"/>
            <a:ext cx="2012162" cy="338554"/>
          </a:xfrm>
          <a:prstGeom prst="rect">
            <a:avLst/>
          </a:prstGeom>
        </p:spPr>
        <p:txBody>
          <a:bodyPr wrap="square">
            <a:spAutoFit/>
          </a:bodyPr>
          <a:lstStyle/>
          <a:p>
            <a:pPr algn="ctr"/>
            <a:r>
              <a:rPr lang="en-US" sz="800" dirty="0" smtClean="0"/>
              <a:t>Images </a:t>
            </a:r>
            <a:r>
              <a:rPr lang="en-US" sz="800" dirty="0"/>
              <a:t>by </a:t>
            </a:r>
            <a:r>
              <a:rPr lang="en-US" sz="800" dirty="0" err="1"/>
              <a:t>wayhomestudio</a:t>
            </a:r>
            <a:r>
              <a:rPr lang="en-US" sz="800" dirty="0"/>
              <a:t>&lt;/a</a:t>
            </a:r>
            <a:r>
              <a:rPr lang="en-US" sz="800" dirty="0" smtClean="0"/>
              <a:t>&gt; &amp; lookstudio</a:t>
            </a:r>
            <a:r>
              <a:rPr lang="en-US" sz="800" dirty="0"/>
              <a:t>&lt;/a&gt;  on Freepik</a:t>
            </a:r>
            <a:endParaRPr lang="el-GR" sz="800" dirty="0"/>
          </a:p>
        </p:txBody>
      </p:sp>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6090" y="1990425"/>
            <a:ext cx="4645855" cy="3097601"/>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709" y="3727847"/>
            <a:ext cx="2467105" cy="1644736"/>
          </a:xfrm>
          <a:prstGeom prst="rect">
            <a:avLst/>
          </a:prstGeom>
        </p:spPr>
      </p:pic>
    </p:spTree>
    <p:extLst>
      <p:ext uri="{BB962C8B-B14F-4D97-AF65-F5344CB8AC3E}">
        <p14:creationId xmlns:p14="http://schemas.microsoft.com/office/powerpoint/2010/main" val="179564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061821"/>
            <a:ext cx="6696917" cy="646331"/>
          </a:xfrm>
          <a:prstGeom prst="rect">
            <a:avLst/>
          </a:prstGeom>
        </p:spPr>
        <p:txBody>
          <a:bodyPr wrap="square">
            <a:spAutoFit/>
          </a:bodyPr>
          <a:lstStyle/>
          <a:p>
            <a:r>
              <a:rPr lang="en-US" dirty="0"/>
              <a:t>GA3 Social Humanitarian Committee</a:t>
            </a:r>
          </a:p>
          <a:p>
            <a:r>
              <a:rPr lang="en-US" dirty="0"/>
              <a:t>The Global Challenge of Ageism</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15" y="5529383"/>
            <a:ext cx="1783047" cy="818801"/>
          </a:xfrm>
          <a:prstGeom prst="rect">
            <a:avLst/>
          </a:prstGeom>
        </p:spPr>
      </p:pic>
      <p:pic>
        <p:nvPicPr>
          <p:cNvPr id="17" name="Picture 2" descr="Arsakeia Tositseia Schools 6th MUN Conference in Greece | ATS MUN  Conference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38619" y="4437507"/>
            <a:ext cx="8179496" cy="1200329"/>
          </a:xfrm>
          <a:prstGeom prst="rect">
            <a:avLst/>
          </a:prstGeom>
        </p:spPr>
        <p:txBody>
          <a:bodyPr wrap="square">
            <a:spAutoFit/>
          </a:bodyPr>
          <a:lstStyle/>
          <a:p>
            <a:r>
              <a:rPr lang="en-GB" sz="1200" b="1" dirty="0"/>
              <a:t>Sources</a:t>
            </a:r>
          </a:p>
          <a:p>
            <a:r>
              <a:rPr lang="en-GB" sz="1200" dirty="0"/>
              <a:t>https://msutoday.msu.edu/news/2020/ageism</a:t>
            </a:r>
          </a:p>
          <a:p>
            <a:r>
              <a:rPr lang="en-GB" sz="1200" dirty="0" smtClean="0"/>
              <a:t>https</a:t>
            </a:r>
            <a:r>
              <a:rPr lang="en-GB" sz="1200" dirty="0"/>
              <a:t>://</a:t>
            </a:r>
            <a:r>
              <a:rPr lang="en-GB" sz="1200" dirty="0" smtClean="0"/>
              <a:t>academic.oup.com/gerontologist/article/60/1/174/5166947</a:t>
            </a:r>
            <a:endParaRPr lang="en-GB" sz="1200" dirty="0"/>
          </a:p>
          <a:p>
            <a:r>
              <a:rPr lang="en-GB" sz="1200" dirty="0"/>
              <a:t>https://www.who.int/news/item/18-03-2021-ageism-is-a-global-challenge-un</a:t>
            </a:r>
          </a:p>
          <a:p>
            <a:r>
              <a:rPr lang="en-GB" sz="1200" dirty="0"/>
              <a:t>https://www.theguardian.com/lifeandstyle/2018/sep/14/the-ugly-truth-about-ageism-its-a-prejudice-targeting-our-future-selves</a:t>
            </a:r>
          </a:p>
          <a:p>
            <a:r>
              <a:rPr lang="en-GB" sz="1200" dirty="0"/>
              <a:t>https://www.ohchr.org/en/stories/2021/09/eliminate-ageism-and-age-discrimination-says-un-expert</a:t>
            </a:r>
          </a:p>
        </p:txBody>
      </p:sp>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717" y="608303"/>
            <a:ext cx="2992612" cy="4497095"/>
          </a:xfrm>
          <a:prstGeom prst="rect">
            <a:avLst/>
          </a:prstGeom>
        </p:spPr>
      </p:pic>
    </p:spTree>
    <p:extLst>
      <p:ext uri="{BB962C8B-B14F-4D97-AF65-F5344CB8AC3E}">
        <p14:creationId xmlns:p14="http://schemas.microsoft.com/office/powerpoint/2010/main" val="1508412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638</Words>
  <Application>Microsoft Office PowerPoint</Application>
  <PresentationFormat>Ευρεία οθόνη</PresentationFormat>
  <Paragraphs>108</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Calibri</vt:lpstr>
      <vt:lpstr>Calibri Light</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Boss</dc:creator>
  <cp:lastModifiedBy>Boss</cp:lastModifiedBy>
  <cp:revision>46</cp:revision>
  <dcterms:created xsi:type="dcterms:W3CDTF">2022-10-11T06:07:46Z</dcterms:created>
  <dcterms:modified xsi:type="dcterms:W3CDTF">2022-11-01T09:48:41Z</dcterms:modified>
</cp:coreProperties>
</file>